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6" r:id="rId3"/>
    <p:sldId id="282" r:id="rId4"/>
    <p:sldId id="259" r:id="rId5"/>
    <p:sldId id="261" r:id="rId6"/>
    <p:sldId id="262" r:id="rId7"/>
    <p:sldId id="265" r:id="rId8"/>
    <p:sldId id="266" r:id="rId9"/>
    <p:sldId id="267" r:id="rId10"/>
    <p:sldId id="270" r:id="rId11"/>
    <p:sldId id="268" r:id="rId12"/>
    <p:sldId id="272" r:id="rId13"/>
    <p:sldId id="274" r:id="rId14"/>
    <p:sldId id="275" r:id="rId15"/>
    <p:sldId id="276" r:id="rId16"/>
    <p:sldId id="279" r:id="rId17"/>
    <p:sldId id="28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05" autoAdjust="0"/>
    <p:restoredTop sz="90929"/>
  </p:normalViewPr>
  <p:slideViewPr>
    <p:cSldViewPr>
      <p:cViewPr>
        <p:scale>
          <a:sx n="70" d="100"/>
          <a:sy n="70" d="100"/>
        </p:scale>
        <p:origin x="-106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B31EA-A6C9-45BE-BDBF-2AFC0C5574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950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AB49C-85BD-4FA4-B97C-E2066A610BC1}" type="datetimeFigureOut">
              <a:rPr lang="en-US" smtClean="0"/>
              <a:t>9/9/2012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E9788-FDF2-4732-90FB-1887C9B317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E9788-FDF2-4732-90FB-1887C9B317D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92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E9788-FDF2-4732-90FB-1887C9B317D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25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8062" y="685800"/>
            <a:ext cx="7086600" cy="1143000"/>
          </a:xfrm>
        </p:spPr>
        <p:txBody>
          <a:bodyPr/>
          <a:lstStyle/>
          <a:p>
            <a:r>
              <a:rPr lang="en-US" sz="6600" dirty="0" smtClean="0">
                <a:latin typeface="Kristen ITC" pitchFamily="66" charset="0"/>
              </a:rPr>
              <a:t>Strategy Groups</a:t>
            </a:r>
            <a:endParaRPr lang="en-US" sz="6600" dirty="0">
              <a:latin typeface="Kristen ITC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048000"/>
            <a:ext cx="8305800" cy="1143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latin typeface="Kristen ITC" pitchFamily="66" charset="0"/>
              </a:rPr>
              <a:t>A Small Group Approach to Teaching Reading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362200" y="4764158"/>
            <a:ext cx="4378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000" kern="0" dirty="0">
                <a:solidFill>
                  <a:srgbClr val="FFFFFF"/>
                </a:solidFill>
                <a:latin typeface="Kristen ITC" pitchFamily="66" charset="0"/>
              </a:rPr>
              <a:t>Presentation by Allison Ryan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Strategy Group Form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5" y="2057400"/>
            <a:ext cx="741997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2444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Conferences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Move students to new goals</a:t>
            </a:r>
          </a:p>
          <a:p>
            <a:r>
              <a:rPr lang="en-US" dirty="0" smtClean="0">
                <a:latin typeface="Century Gothic" pitchFamily="34" charset="0"/>
              </a:rPr>
              <a:t>Cater instruction to specific needs</a:t>
            </a:r>
          </a:p>
          <a:p>
            <a:r>
              <a:rPr lang="en-US" dirty="0" smtClean="0">
                <a:latin typeface="Century Gothic" pitchFamily="34" charset="0"/>
              </a:rPr>
              <a:t>Remind students to continue working on past goals</a:t>
            </a:r>
          </a:p>
          <a:p>
            <a:r>
              <a:rPr lang="en-US" dirty="0" smtClean="0">
                <a:latin typeface="Century Gothic" pitchFamily="34" charset="0"/>
              </a:rPr>
              <a:t>Intervene with struggling students</a:t>
            </a:r>
          </a:p>
          <a:p>
            <a:endParaRPr lang="en-US" dirty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332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" t="17313" r="1206"/>
          <a:stretch/>
        </p:blipFill>
        <p:spPr>
          <a:xfrm>
            <a:off x="381000" y="533400"/>
            <a:ext cx="8543498" cy="567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597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t="19842" r="1493" b="33767"/>
          <a:stretch/>
        </p:blipFill>
        <p:spPr>
          <a:xfrm>
            <a:off x="299112" y="1600200"/>
            <a:ext cx="8557147" cy="308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23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Book Clubs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Joined clubs based on interests</a:t>
            </a:r>
          </a:p>
          <a:p>
            <a:r>
              <a:rPr lang="en-US" dirty="0" smtClean="0">
                <a:latin typeface="Century Gothic" pitchFamily="34" charset="0"/>
              </a:rPr>
              <a:t>Provided discussion thinking stems</a:t>
            </a:r>
          </a:p>
          <a:p>
            <a:r>
              <a:rPr lang="en-US" dirty="0">
                <a:latin typeface="Century Gothic" pitchFamily="34" charset="0"/>
              </a:rPr>
              <a:t>A</a:t>
            </a:r>
            <a:r>
              <a:rPr lang="en-US" dirty="0" smtClean="0">
                <a:latin typeface="Century Gothic" pitchFamily="34" charset="0"/>
              </a:rPr>
              <a:t>llowed for strong student discussions </a:t>
            </a:r>
          </a:p>
          <a:p>
            <a:pPr marL="0" indent="0">
              <a:buNone/>
            </a:pP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58893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162800" cy="1143000"/>
          </a:xfrm>
        </p:spPr>
        <p:txBody>
          <a:bodyPr/>
          <a:lstStyle/>
          <a:p>
            <a:r>
              <a:rPr lang="en-US" sz="7200" dirty="0" smtClean="0">
                <a:latin typeface="Kristen ITC" pitchFamily="66" charset="0"/>
              </a:rPr>
              <a:t>Questions?</a:t>
            </a:r>
            <a:endParaRPr lang="en-US" sz="72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1173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Works Cited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4114800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Century Gothic" pitchFamily="34" charset="0"/>
            </a:endParaRPr>
          </a:p>
          <a:p>
            <a:r>
              <a:rPr lang="en-US" sz="1600" dirty="0"/>
              <a:t>Boushey, Gail, and Joan Moser. </a:t>
            </a:r>
            <a:r>
              <a:rPr lang="en-US" sz="1600" i="1" dirty="0"/>
              <a:t>The CAFE Book: Engaging All Students in Daily </a:t>
            </a:r>
            <a:r>
              <a:rPr lang="en-US" sz="1600" i="1" dirty="0" smtClean="0"/>
              <a:t>	Literary Assessment </a:t>
            </a:r>
            <a:r>
              <a:rPr lang="en-US" sz="1600" i="1" dirty="0"/>
              <a:t>and Instruction</a:t>
            </a:r>
            <a:r>
              <a:rPr lang="en-US" sz="1600" dirty="0"/>
              <a:t>. Portland: Stenhouse Publishers, 2009. </a:t>
            </a:r>
            <a:r>
              <a:rPr lang="en-US" sz="1600" dirty="0" smtClean="0"/>
              <a:t>	Print</a:t>
            </a:r>
            <a:r>
              <a:rPr lang="en-US" sz="1600" dirty="0"/>
              <a:t>. </a:t>
            </a:r>
          </a:p>
          <a:p>
            <a:r>
              <a:rPr lang="en-US" sz="1600" dirty="0"/>
              <a:t>Fountas, Irene C. and Gay Su Pinnell. </a:t>
            </a:r>
            <a:r>
              <a:rPr lang="en-US" sz="1600" i="1" dirty="0"/>
              <a:t>Guiding Readers and Writer (3-6): Teaching </a:t>
            </a:r>
            <a:r>
              <a:rPr lang="en-US" sz="1600" i="1" dirty="0" smtClean="0"/>
              <a:t>	Comprehension</a:t>
            </a:r>
            <a:r>
              <a:rPr lang="en-US" sz="1600" i="1" dirty="0"/>
              <a:t>, Genre, and Content Literacy. </a:t>
            </a:r>
            <a:r>
              <a:rPr lang="en-US" sz="1600" dirty="0"/>
              <a:t>Portsmouth: Heinemann, 2001. </a:t>
            </a:r>
            <a:r>
              <a:rPr lang="en-US" sz="1600" dirty="0" smtClean="0"/>
              <a:t>	Print</a:t>
            </a:r>
            <a:r>
              <a:rPr lang="en-US" sz="1600" dirty="0"/>
              <a:t>. </a:t>
            </a:r>
          </a:p>
          <a:p>
            <a:r>
              <a:rPr lang="en-US" sz="1600" dirty="0"/>
              <a:t>Johnston, Don. “Ways to Use Repeated Reading to Improve Fluency.” </a:t>
            </a:r>
            <a:r>
              <a:rPr lang="en-US" sz="1600" i="1" dirty="0"/>
              <a:t>Don Johnston </a:t>
            </a:r>
            <a:r>
              <a:rPr lang="en-US" sz="1600" i="1" dirty="0" smtClean="0"/>
              <a:t>	Learning</a:t>
            </a:r>
            <a:r>
              <a:rPr lang="en-US" sz="1600" dirty="0" smtClean="0"/>
              <a:t>. Don </a:t>
            </a:r>
            <a:r>
              <a:rPr lang="en-US" sz="1600" dirty="0"/>
              <a:t>Johnston Incorporated, 19 Nov 2004. Web. 10 Oct 2006.</a:t>
            </a:r>
          </a:p>
          <a:p>
            <a:r>
              <a:rPr lang="en-US" sz="1600" dirty="0"/>
              <a:t>McGregor, Tanny. </a:t>
            </a:r>
            <a:r>
              <a:rPr lang="en-US" sz="1600" i="1" dirty="0"/>
              <a:t>Comprehension Connections: Bridges to Strategic Reading. </a:t>
            </a:r>
            <a:r>
              <a:rPr lang="en-US" sz="1600" i="1" dirty="0" smtClean="0"/>
              <a:t>	</a:t>
            </a:r>
            <a:r>
              <a:rPr lang="en-US" sz="1600" dirty="0" smtClean="0"/>
              <a:t>Portland: Heinemann</a:t>
            </a:r>
            <a:r>
              <a:rPr lang="en-US" sz="1600" dirty="0"/>
              <a:t>, 2007. Print.</a:t>
            </a:r>
          </a:p>
          <a:p>
            <a:r>
              <a:rPr lang="en-US" sz="1600" dirty="0"/>
              <a:t>Rupley, William H., Timothy R. Blair, and Nichols D. William. “Effective Reading </a:t>
            </a:r>
            <a:r>
              <a:rPr lang="en-US" sz="1600" dirty="0" smtClean="0"/>
              <a:t>	Instruction for </a:t>
            </a:r>
            <a:r>
              <a:rPr lang="en-US" sz="1600" dirty="0"/>
              <a:t>Struggling Readers: The Role of Direct/Explicit Teaching.” </a:t>
            </a:r>
            <a:r>
              <a:rPr lang="en-US" sz="1600" dirty="0" smtClean="0"/>
              <a:t>	</a:t>
            </a:r>
            <a:r>
              <a:rPr lang="en-US" sz="1600" i="1" dirty="0" smtClean="0"/>
              <a:t>Reading </a:t>
            </a:r>
            <a:r>
              <a:rPr lang="en-US" sz="1600" i="1" dirty="0"/>
              <a:t>&amp; </a:t>
            </a:r>
            <a:r>
              <a:rPr lang="en-US" sz="1600" i="1" dirty="0" smtClean="0"/>
              <a:t>Writing </a:t>
            </a:r>
            <a:r>
              <a:rPr lang="en-US" sz="1600" i="1" dirty="0"/>
              <a:t>Quarterly </a:t>
            </a:r>
            <a:r>
              <a:rPr lang="en-US" sz="1600" dirty="0"/>
              <a:t>25.2-3 (2009): 125-138. Print.</a:t>
            </a:r>
          </a:p>
          <a:p>
            <a:pPr marL="0" indent="0">
              <a:buNone/>
            </a:pPr>
            <a:endParaRPr lang="en-US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06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Agenda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72400" cy="36576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Century Gothic" pitchFamily="34" charset="0"/>
            </a:endParaRPr>
          </a:p>
          <a:p>
            <a:r>
              <a:rPr lang="en-US" sz="3100" dirty="0" smtClean="0">
                <a:latin typeface="Century Gothic" pitchFamily="34" charset="0"/>
              </a:rPr>
              <a:t>Background on strategy groups</a:t>
            </a:r>
          </a:p>
          <a:p>
            <a:r>
              <a:rPr lang="en-US" sz="3100" dirty="0" smtClean="0">
                <a:latin typeface="Century Gothic" pitchFamily="34" charset="0"/>
              </a:rPr>
              <a:t>Analyzing and determining goals</a:t>
            </a:r>
          </a:p>
          <a:p>
            <a:r>
              <a:rPr lang="en-US" sz="3100" dirty="0" smtClean="0">
                <a:latin typeface="Century Gothic" pitchFamily="34" charset="0"/>
              </a:rPr>
              <a:t>Prioritizing goals</a:t>
            </a:r>
          </a:p>
          <a:p>
            <a:r>
              <a:rPr lang="en-US" sz="3100" dirty="0" smtClean="0">
                <a:latin typeface="Century Gothic" pitchFamily="34" charset="0"/>
              </a:rPr>
              <a:t>Sample group meeting</a:t>
            </a:r>
          </a:p>
          <a:p>
            <a:r>
              <a:rPr lang="en-US" sz="3100" dirty="0" smtClean="0">
                <a:latin typeface="Century Gothic" pitchFamily="34" charset="0"/>
              </a:rPr>
              <a:t>Favorite/frequently taught strategies </a:t>
            </a:r>
            <a:endParaRPr lang="en-US" sz="3100" dirty="0">
              <a:latin typeface="Century Gothic" pitchFamily="34" charset="0"/>
            </a:endParaRPr>
          </a:p>
          <a:p>
            <a:r>
              <a:rPr lang="en-US" sz="3100" dirty="0" smtClean="0">
                <a:latin typeface="Century Gothic" pitchFamily="34" charset="0"/>
              </a:rPr>
              <a:t>Managing strategy groups</a:t>
            </a:r>
          </a:p>
          <a:p>
            <a:r>
              <a:rPr lang="en-US" sz="3100" dirty="0" smtClean="0">
                <a:latin typeface="Century Gothic" pitchFamily="34" charset="0"/>
              </a:rPr>
              <a:t>Conferences </a:t>
            </a:r>
          </a:p>
        </p:txBody>
      </p:sp>
    </p:spTree>
    <p:extLst>
      <p:ext uri="{BB962C8B-B14F-4D97-AF65-F5344CB8AC3E}">
        <p14:creationId xmlns:p14="http://schemas.microsoft.com/office/powerpoint/2010/main" val="26507095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Strategy Groups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Grouped by reading strategy</a:t>
            </a:r>
          </a:p>
          <a:p>
            <a:r>
              <a:rPr lang="en-US" dirty="0" smtClean="0">
                <a:latin typeface="Century Gothic" pitchFamily="34" charset="0"/>
              </a:rPr>
              <a:t>Groups are flexible</a:t>
            </a:r>
          </a:p>
          <a:p>
            <a:r>
              <a:rPr lang="en-US" dirty="0" smtClean="0">
                <a:latin typeface="Century Gothic" pitchFamily="34" charset="0"/>
              </a:rPr>
              <a:t>Different texts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9055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The Beginning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latin typeface="Century Gothic" pitchFamily="34" charset="0"/>
              </a:rPr>
              <a:t>Running Records</a:t>
            </a:r>
          </a:p>
          <a:p>
            <a:pPr lvl="1"/>
            <a:r>
              <a:rPr lang="en-US" sz="3200" i="1" dirty="0" smtClean="0">
                <a:latin typeface="Century Gothic" pitchFamily="34" charset="0"/>
              </a:rPr>
              <a:t>Possible Goals</a:t>
            </a:r>
          </a:p>
          <a:p>
            <a:pPr lvl="2"/>
            <a:r>
              <a:rPr lang="en-US" sz="3200" dirty="0" smtClean="0">
                <a:latin typeface="Century Gothic" pitchFamily="34" charset="0"/>
              </a:rPr>
              <a:t>Comprehension</a:t>
            </a:r>
          </a:p>
          <a:p>
            <a:pPr lvl="2"/>
            <a:r>
              <a:rPr lang="en-US" sz="3200" dirty="0" smtClean="0">
                <a:latin typeface="Century Gothic" pitchFamily="34" charset="0"/>
              </a:rPr>
              <a:t>Accuracy</a:t>
            </a:r>
          </a:p>
          <a:p>
            <a:pPr lvl="2"/>
            <a:r>
              <a:rPr lang="en-US" sz="3200" dirty="0" smtClean="0">
                <a:latin typeface="Century Gothic" pitchFamily="34" charset="0"/>
              </a:rPr>
              <a:t>Fluency </a:t>
            </a:r>
          </a:p>
          <a:p>
            <a:pPr lvl="2"/>
            <a:r>
              <a:rPr lang="en-US" sz="3200" dirty="0" smtClean="0">
                <a:latin typeface="Century Gothic" pitchFamily="34" charset="0"/>
              </a:rPr>
              <a:t>Vocabulary</a:t>
            </a:r>
          </a:p>
          <a:p>
            <a:endParaRPr lang="en-US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567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237961"/>
              </p:ext>
            </p:extLst>
          </p:nvPr>
        </p:nvGraphicFramePr>
        <p:xfrm>
          <a:off x="533400" y="381000"/>
          <a:ext cx="7883525" cy="604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3" imgW="7883588" imgH="6058474" progId="Word.Document.12">
                  <p:embed/>
                </p:oleObj>
              </mc:Choice>
              <mc:Fallback>
                <p:oleObj name="Document" r:id="rId3" imgW="7883588" imgH="60584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381000"/>
                        <a:ext cx="7883525" cy="6049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33046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Prioritizing Goals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28956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Decoding needs must be addressed first.</a:t>
            </a:r>
          </a:p>
          <a:p>
            <a:pPr marL="0" indent="0" algn="ctr">
              <a:buNone/>
            </a:pPr>
            <a:r>
              <a:rPr lang="en-US" b="1" i="1" dirty="0" smtClean="0">
                <a:latin typeface="Century Gothic" pitchFamily="34" charset="0"/>
              </a:rPr>
              <a:t>Fluency or Comprehension?</a:t>
            </a:r>
          </a:p>
          <a:p>
            <a:r>
              <a:rPr lang="en-US" sz="2800" dirty="0" smtClean="0">
                <a:latin typeface="Century Gothic" pitchFamily="34" charset="0"/>
              </a:rPr>
              <a:t>Grade level comprehension      fluency first </a:t>
            </a:r>
          </a:p>
          <a:p>
            <a:r>
              <a:rPr lang="en-US" sz="2800" dirty="0" smtClean="0">
                <a:latin typeface="Century Gothic" pitchFamily="34" charset="0"/>
              </a:rPr>
              <a:t>Below grade level comprehension comprehension first</a:t>
            </a:r>
            <a:endParaRPr lang="en-US" sz="2800" dirty="0">
              <a:latin typeface="Century Gothic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829300" y="3962400"/>
            <a:ext cx="5334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958652" y="4881349"/>
            <a:ext cx="5334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873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Beginning Groups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latin typeface="Century Gothic" pitchFamily="34" charset="0"/>
              </a:rPr>
              <a:t>5 Groups: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Monitoring comprehension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Advanced comprehension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Fluency with a focus on accuracy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Fluency with a focus on expression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Decoding</a:t>
            </a:r>
            <a:endParaRPr lang="en-US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entury Gothic" pitchFamily="34" charset="0"/>
              </a:rPr>
              <a:t>*</a:t>
            </a:r>
            <a:r>
              <a:rPr lang="en-US" sz="2400" i="1" dirty="0" smtClean="0">
                <a:latin typeface="Century Gothic" pitchFamily="34" charset="0"/>
              </a:rPr>
              <a:t>Students may or may not use their independent reading books to practice strategies.</a:t>
            </a:r>
          </a:p>
        </p:txBody>
      </p:sp>
    </p:spTree>
    <p:extLst>
      <p:ext uri="{BB962C8B-B14F-4D97-AF65-F5344CB8AC3E}">
        <p14:creationId xmlns:p14="http://schemas.microsoft.com/office/powerpoint/2010/main" val="8716771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Meeting Structure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Teaching point</a:t>
            </a:r>
          </a:p>
          <a:p>
            <a:r>
              <a:rPr lang="en-US" dirty="0" smtClean="0">
                <a:latin typeface="Century Gothic" pitchFamily="34" charset="0"/>
              </a:rPr>
              <a:t>Model</a:t>
            </a:r>
          </a:p>
          <a:p>
            <a:r>
              <a:rPr lang="en-US" dirty="0">
                <a:latin typeface="Century Gothic" pitchFamily="34" charset="0"/>
              </a:rPr>
              <a:t>P</a:t>
            </a:r>
            <a:r>
              <a:rPr lang="en-US" dirty="0" smtClean="0">
                <a:latin typeface="Century Gothic" pitchFamily="34" charset="0"/>
              </a:rPr>
              <a:t>ractice with group</a:t>
            </a:r>
          </a:p>
          <a:p>
            <a:r>
              <a:rPr lang="en-US" dirty="0" smtClean="0">
                <a:latin typeface="Century Gothic" pitchFamily="34" charset="0"/>
              </a:rPr>
              <a:t>Reminder</a:t>
            </a:r>
          </a:p>
          <a:p>
            <a:r>
              <a:rPr lang="en-US" dirty="0" smtClean="0">
                <a:latin typeface="Century Gothic" pitchFamily="34" charset="0"/>
              </a:rPr>
              <a:t>Independent practice</a:t>
            </a:r>
          </a:p>
        </p:txBody>
      </p:sp>
    </p:spTree>
    <p:extLst>
      <p:ext uri="{BB962C8B-B14F-4D97-AF65-F5344CB8AC3E}">
        <p14:creationId xmlns:p14="http://schemas.microsoft.com/office/powerpoint/2010/main" val="36794813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Evaluation 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entury Gothic" pitchFamily="34" charset="0"/>
              </a:rPr>
              <a:t>When students shared their work, I had to decide whether I would</a:t>
            </a:r>
            <a:r>
              <a:rPr lang="en-US" dirty="0" smtClean="0">
                <a:latin typeface="Century Gothic" pitchFamily="34" charset="0"/>
              </a:rPr>
              <a:t>…</a:t>
            </a:r>
          </a:p>
          <a:p>
            <a:pPr lvl="1"/>
            <a:r>
              <a:rPr lang="en-US" sz="3200" dirty="0" smtClean="0">
                <a:latin typeface="Century Gothic" pitchFamily="34" charset="0"/>
              </a:rPr>
              <a:t>Reteach</a:t>
            </a:r>
          </a:p>
          <a:p>
            <a:pPr lvl="1"/>
            <a:r>
              <a:rPr lang="en-US" sz="3200" dirty="0" smtClean="0">
                <a:latin typeface="Century Gothic" pitchFamily="34" charset="0"/>
              </a:rPr>
              <a:t>“Bump it up”</a:t>
            </a:r>
          </a:p>
          <a:p>
            <a:endParaRPr lang="en-US" dirty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5608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81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90874C-63AE-4E35-B2A1-BFA9302105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585</TotalTime>
  <Words>213</Words>
  <Application>Microsoft Office PowerPoint</Application>
  <PresentationFormat>On-screen Show (4:3)</PresentationFormat>
  <Paragraphs>68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TS010336811</vt:lpstr>
      <vt:lpstr>Microsoft Word Document</vt:lpstr>
      <vt:lpstr>Strategy Groups</vt:lpstr>
      <vt:lpstr>Agenda</vt:lpstr>
      <vt:lpstr>Strategy Groups</vt:lpstr>
      <vt:lpstr>The Beginning</vt:lpstr>
      <vt:lpstr>PowerPoint Presentation</vt:lpstr>
      <vt:lpstr>Prioritizing Goals</vt:lpstr>
      <vt:lpstr>Beginning Groups</vt:lpstr>
      <vt:lpstr>Meeting Structure</vt:lpstr>
      <vt:lpstr>Evaluation </vt:lpstr>
      <vt:lpstr>Strategy Group Form</vt:lpstr>
      <vt:lpstr>Conferences</vt:lpstr>
      <vt:lpstr>PowerPoint Presentation</vt:lpstr>
      <vt:lpstr>PowerPoint Presentation</vt:lpstr>
      <vt:lpstr>Book Clubs</vt:lpstr>
      <vt:lpstr>Questions?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Groups</dc:title>
  <dc:creator>Allie</dc:creator>
  <cp:lastModifiedBy>Allie</cp:lastModifiedBy>
  <cp:revision>30</cp:revision>
  <cp:lastPrinted>2012-07-12T16:13:24Z</cp:lastPrinted>
  <dcterms:created xsi:type="dcterms:W3CDTF">2012-07-10T16:36:18Z</dcterms:created>
  <dcterms:modified xsi:type="dcterms:W3CDTF">2012-09-09T21:22:54Z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TC103368119990</vt:lpwstr>
  </property>
</Properties>
</file>